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CA4"/>
    <a:srgbClr val="E8B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81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61A16-C6F7-40F7-94AC-0E9E6D22574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EF0CD-1BAA-4D54-B9AA-ABF64A7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8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EF0CD-1BAA-4D54-B9AA-ABF64A7CF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2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915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80</a:t>
            </a:r>
            <a:r>
              <a:rPr lang="en-US" baseline="30000" dirty="0" smtClean="0"/>
              <a:t>th</a:t>
            </a:r>
            <a:r>
              <a:rPr lang="en-US" dirty="0" smtClean="0"/>
              <a:t> Grand Conclave</a:t>
            </a:r>
            <a:br>
              <a:rPr lang="en-US" dirty="0" smtClean="0"/>
            </a:br>
            <a:r>
              <a:rPr lang="en-US" dirty="0" smtClean="0"/>
              <a:t>International Committee Chairman Report</a:t>
            </a:r>
            <a:br>
              <a:rPr lang="en-US" dirty="0" smtClean="0"/>
            </a:br>
            <a:r>
              <a:rPr lang="en-US" dirty="0" smtClean="0"/>
              <a:t>July  25-26,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286" y="3505200"/>
            <a:ext cx="6403314" cy="2362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Facilitating Relationships Between Fathers and their Families and </a:t>
            </a:r>
            <a:r>
              <a:rPr lang="en-US" sz="2800" dirty="0">
                <a:solidFill>
                  <a:schemeClr val="bg1"/>
                </a:solidFill>
              </a:rPr>
              <a:t>Mentoring </a:t>
            </a:r>
            <a:r>
              <a:rPr lang="en-US" sz="2800" dirty="0" smtClean="0">
                <a:solidFill>
                  <a:schemeClr val="bg1"/>
                </a:solidFill>
              </a:rPr>
              <a:t>Young Men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23594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2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5750"/>
            <a:ext cx="6857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Fatherhood and Mentoring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24400"/>
          </a:xfrm>
        </p:spPr>
        <p:txBody>
          <a:bodyPr>
            <a:normAutofit fontScale="77500" lnSpcReduction="20000"/>
          </a:bodyPr>
          <a:lstStyle/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Mission of Committee: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- Position </a:t>
            </a:r>
            <a:r>
              <a:rPr lang="en-US" sz="2400" b="1" dirty="0"/>
              <a:t>the Fraternity as significant contributor by </a:t>
            </a:r>
            <a:r>
              <a:rPr lang="en-US" sz="2400" b="1" dirty="0" smtClean="0"/>
              <a:t>highlighting,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improving </a:t>
            </a:r>
            <a:r>
              <a:rPr lang="en-US" sz="2400" b="1" dirty="0"/>
              <a:t>and facilitating enhanced </a:t>
            </a:r>
            <a:r>
              <a:rPr lang="en-US" sz="2400" b="1" dirty="0" smtClean="0"/>
              <a:t>relationships </a:t>
            </a:r>
            <a:r>
              <a:rPr lang="en-US" sz="2400" b="1" dirty="0"/>
              <a:t>between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fathers </a:t>
            </a:r>
            <a:r>
              <a:rPr lang="en-US" sz="2400" b="1" dirty="0"/>
              <a:t>and their families in our </a:t>
            </a:r>
            <a:r>
              <a:rPr lang="en-US" sz="2400" b="1" dirty="0" smtClean="0"/>
              <a:t>nation’s </a:t>
            </a:r>
            <a:r>
              <a:rPr lang="en-US" sz="2400" b="1" dirty="0"/>
              <a:t>communities</a:t>
            </a:r>
            <a:r>
              <a:rPr lang="en-US" sz="2400" b="1" dirty="0" smtClean="0"/>
              <a:t>. Support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President Obama’s Fatherhood and Mentoring Initiative.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Goals and Objectives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    </a:t>
            </a:r>
            <a:r>
              <a:rPr lang="en-US" sz="2400" b="1" dirty="0" smtClean="0"/>
              <a:t>- </a:t>
            </a:r>
            <a:r>
              <a:rPr lang="en-US" sz="2600" b="1" dirty="0" smtClean="0"/>
              <a:t>Implement </a:t>
            </a:r>
            <a:r>
              <a:rPr lang="en-US" sz="2600" b="1" dirty="0"/>
              <a:t>a Fatherhood and Mentoring Initiative in Omega Psi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    Phi Fraternity.</a:t>
            </a:r>
            <a:endParaRPr lang="en-US" sz="2600" dirty="0"/>
          </a:p>
          <a:p>
            <a:pPr marL="0" lvl="0" indent="0" fontAlgn="base">
              <a:buNone/>
            </a:pPr>
            <a:r>
              <a:rPr lang="en-US" sz="2600" b="1" dirty="0" smtClean="0"/>
              <a:t>     - Support the four tenets of Raising Awareness, Partnership, Advocacy,</a:t>
            </a:r>
          </a:p>
          <a:p>
            <a:pPr marL="0" lvl="0" indent="0" fontAlgn="base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   and Celebration.</a:t>
            </a:r>
          </a:p>
          <a:p>
            <a:pPr marL="0" lvl="0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 - </a:t>
            </a:r>
            <a:r>
              <a:rPr lang="en-US" sz="2600" b="1" dirty="0"/>
              <a:t>Look for opportunities to provide advocacy and support of advocacy </a:t>
            </a:r>
            <a:endParaRPr lang="en-US" sz="2600" b="1" dirty="0" smtClean="0"/>
          </a:p>
          <a:p>
            <a:pPr marL="0" lvl="0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   groups </a:t>
            </a:r>
            <a:r>
              <a:rPr lang="en-US" sz="2600" b="1" dirty="0"/>
              <a:t>addressing Fatherhood and Mentoring issues.</a:t>
            </a:r>
            <a:endParaRPr lang="en-US" sz="2600" dirty="0"/>
          </a:p>
          <a:p>
            <a:pPr marL="0" lvl="0" indent="0" fontAlgn="base">
              <a:buNone/>
            </a:pPr>
            <a:r>
              <a:rPr lang="en-US" sz="2600" b="1" dirty="0" smtClean="0"/>
              <a:t>     - Provide Leadership, engaging every chapter </a:t>
            </a:r>
            <a:r>
              <a:rPr lang="en-US" sz="2600" b="1" dirty="0"/>
              <a:t>i</a:t>
            </a:r>
            <a:r>
              <a:rPr lang="en-US" sz="2600" b="1" dirty="0" smtClean="0"/>
              <a:t>n the Fraternity’s</a:t>
            </a:r>
          </a:p>
          <a:p>
            <a:pPr marL="0" lvl="0" indent="0" fontAlgn="base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   Fatherhood and Mentoring Initiative Programs. </a:t>
            </a:r>
            <a:endParaRPr lang="en-US" sz="2600" dirty="0" smtClean="0"/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23594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2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3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Fatherhood and Mentoring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18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Accomplishments 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Developed a Tool Kit to provide needed information on program development in the chapters.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Set up a website to provide information for both internal and external use.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Responded to the White House call to addressing the Affordable Care Act Enrolment and Criminal Justice Reform impacting Fathers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Partnered with NIH to address issues related to Mental Health in fathers</a:t>
            </a:r>
          </a:p>
          <a:p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Future plans of committee </a:t>
            </a:r>
          </a:p>
          <a:p>
            <a:pPr lvl="1"/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Engage more chapter participation in Fatherhood activity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Implement an activity tracking process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Implement a formal Chapter recognition program  and  a  Father of the Year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Participate in more National Fatherhood Conferences</a:t>
            </a:r>
          </a:p>
          <a:p>
            <a:pPr marL="457200" lvl="1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Our objective is to have every chapter engaged in  Fatherhood and Mentoring activities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23594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2100-01-01T00:00:00+00:00</AssetExpire>
    <IntlLangReviewDate xmlns="4873beb7-5857-4685-be1f-d57550cc96cc" xsi:nil="true"/>
    <SubmitterId xmlns="4873beb7-5857-4685-be1f-d57550cc96cc" xsi:nil="true"/>
    <IntlLangReview xmlns="4873beb7-5857-4685-be1f-d57550cc96cc" xsi:nil="true"/>
    <EditorialStatus xmlns="4873beb7-5857-4685-be1f-d57550cc96cc" xsi:nil="true"/>
    <OriginAsset xmlns="4873beb7-5857-4685-be1f-d57550cc96cc" xsi:nil="true"/>
    <Markets xmlns="4873beb7-5857-4685-be1f-d57550cc96cc"/>
    <AcquiredFrom xmlns="4873beb7-5857-4685-be1f-d57550cc96cc" xsi:nil="true"/>
    <AssetStart xmlns="4873beb7-5857-4685-be1f-d57550cc96cc">2009-05-30T20:31:28+00:00</AssetStart>
    <PublishStatusLookup xmlns="4873beb7-5857-4685-be1f-d57550cc96cc">
      <Value>262728</Value>
      <Value>1316934</Value>
    </PublishStatusLookup>
    <MarketSpecific xmlns="4873beb7-5857-4685-be1f-d57550cc96cc" xsi:nil="true"/>
    <APAuthor xmlns="4873beb7-5857-4685-be1f-d57550cc96cc">
      <UserInfo>
        <DisplayName/>
        <AccountId>191</AccountId>
        <AccountType/>
      </UserInfo>
    </APAuthor>
    <IntlLangReviewer xmlns="4873beb7-5857-4685-be1f-d57550cc96cc" xsi:nil="true"/>
    <CSXSubmissionDate xmlns="4873beb7-5857-4685-be1f-d57550cc96cc" xsi:nil="true"/>
    <NumericId xmlns="4873beb7-5857-4685-be1f-d57550cc96cc">-1</NumericId>
    <ParentAssetId xmlns="4873beb7-5857-4685-be1f-d57550cc96cc" xsi:nil="true"/>
    <OriginalSourceMarket xmlns="4873beb7-5857-4685-be1f-d57550cc96cc" xsi:nil="true"/>
    <ApprovalStatus xmlns="4873beb7-5857-4685-be1f-d57550cc96cc">InProgress</ApprovalStatus>
    <SourceTitle xmlns="4873beb7-5857-4685-be1f-d57550cc96cc">Purple graphical design template</SourceTitle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TemplateStatus xmlns="4873beb7-5857-4685-be1f-d57550cc96cc">Complete</TemplateStatus>
    <OutputCachingOn xmlns="4873beb7-5857-4685-be1f-d57550cc96cc">false</OutputCachingOn>
    <IsSearchable xmlns="4873beb7-5857-4685-be1f-d57550cc96cc">false</IsSearchable>
    <HandoffToMSDN xmlns="4873beb7-5857-4685-be1f-d57550cc96cc" xsi:nil="true"/>
    <UALocRecommendation xmlns="4873beb7-5857-4685-be1f-d57550cc96cc">Localize</UALocRecommendation>
    <UALocComments xmlns="4873beb7-5857-4685-be1f-d57550cc96cc" xsi:nil="true"/>
    <ShowIn xmlns="4873beb7-5857-4685-be1f-d57550cc96cc">Show everywhere</ShowIn>
    <ThumbnailAssetId xmlns="4873beb7-5857-4685-be1f-d57550cc96cc" xsi:nil="true"/>
    <ContentItem xmlns="4873beb7-5857-4685-be1f-d57550cc96cc" xsi:nil="true"/>
    <LastModifiedDateTime xmlns="4873beb7-5857-4685-be1f-d57550cc96cc" xsi:nil="true"/>
    <ClipArtFilename xmlns="4873beb7-5857-4685-be1f-d57550cc96cc" xsi:nil="true"/>
    <CSXHash xmlns="4873beb7-5857-4685-be1f-d57550cc96cc" xsi:nil="true"/>
    <DirectSourceMarket xmlns="4873beb7-5857-4685-be1f-d57550cc96cc" xsi:nil="true"/>
    <PlannedPubDate xmlns="4873beb7-5857-4685-be1f-d57550cc96cc" xsi:nil="true"/>
    <ArtSampleDocs xmlns="4873beb7-5857-4685-be1f-d57550cc96cc" xsi:nil="true"/>
    <TrustLevel xmlns="4873beb7-5857-4685-be1f-d57550cc96cc">1 Microsoft Managed Content</TrustLevel>
    <CSXSubmissionMarket xmlns="4873beb7-5857-4685-be1f-d57550cc96cc" xsi:nil="true"/>
    <VoteCount xmlns="4873beb7-5857-4685-be1f-d57550cc96cc" xsi:nil="true"/>
    <BusinessGroup xmlns="4873beb7-5857-4685-be1f-d57550cc96cc" xsi:nil="true"/>
    <TimesCloned xmlns="4873beb7-5857-4685-be1f-d57550cc96cc" xsi:nil="true"/>
    <AverageRating xmlns="4873beb7-5857-4685-be1f-d57550cc96cc" xsi:nil="true"/>
    <Provider xmlns="4873beb7-5857-4685-be1f-d57550cc96cc">EY006220130</Provider>
    <UACurrentWords xmlns="4873beb7-5857-4685-be1f-d57550cc96cc">0</UACurrentWords>
    <AssetId xmlns="4873beb7-5857-4685-be1f-d57550cc96cc">TP010286770</AssetId>
    <APEditor xmlns="4873beb7-5857-4685-be1f-d57550cc96cc">
      <UserInfo>
        <DisplayName/>
        <AccountId>92</AccountId>
        <AccountType/>
      </UserInfo>
    </APEditor>
    <DSATActionTaken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>193. 198</BugNumber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>FedEx</UANotes>
    <PrimaryImageGen xmlns="4873beb7-5857-4685-be1f-d57550cc96cc">true</PrimaryImageGen>
    <TPFriendlyName xmlns="4873beb7-5857-4685-be1f-d57550cc96cc">Purple graphical design template</TPFriendlyName>
    <OpenTemplate xmlns="4873beb7-5857-4685-be1f-d57550cc96cc">true</OpenTemplate>
    <TPInstallLocation xmlns="4873beb7-5857-4685-be1f-d57550cc96cc">{My Templates}</TPInstallLocation>
    <TPCommandLine xmlns="4873beb7-5857-4685-be1f-d57550cc96cc">{PP} /n {FilePath}</TPCommandLine>
    <TPAppVersion xmlns="4873beb7-5857-4685-be1f-d57550cc96cc">12</TPAppVersion>
    <TPLaunchHelpLinkType xmlns="4873beb7-5857-4685-be1f-d57550cc96cc">Template</TPLaunchHelpLinkType>
    <TPLaunchHelpLink xmlns="4873beb7-5857-4685-be1f-d57550cc96cc" xsi:nil="true"/>
    <TPApplication xmlns="4873beb7-5857-4685-be1f-d57550cc96cc">PowerPoint</TPApplication>
    <TPNamespace xmlns="4873beb7-5857-4685-be1f-d57550cc96cc">POWERPNT</TPNamespace>
    <TPExecutable xmlns="4873beb7-5857-4685-be1f-d57550cc96cc" xsi:nil="true"/>
    <TPComponent xmlns="4873beb7-5857-4685-be1f-d57550cc96cc">PPTFiles</TPComponent>
    <TPClientViewer xmlns="4873beb7-5857-4685-be1f-d57550cc96cc">Microsoft Office PowerPoint</TPClientViewer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116205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530370B-2480-4B84-9E1C-2C44133C68D4}">
  <ds:schemaRefs>
    <ds:schemaRef ds:uri="http://purl.org/dc/terms/"/>
    <ds:schemaRef ds:uri="4873beb7-5857-4685-be1f-d57550cc96c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54955C-2F74-48BD-BA18-612298B9E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746F6E-0C91-485C-9A9F-08E7D334B9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659</TotalTime>
  <Words>249</Words>
  <Application>Microsoft Office PowerPoint</Application>
  <PresentationFormat>On-screen Show (4:3)</PresentationFormat>
  <Paragraphs>37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80th Grand Conclave International Committee Chairman Report July  25-26, 2016</vt:lpstr>
      <vt:lpstr>International Fatherhood and Mentoring Committee</vt:lpstr>
      <vt:lpstr>International Fatherhood and Mentoring Committee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Conclave 80th Grand Conclave Chairman Report July ? 2016</dc:title>
  <dc:creator>Isiah Reese</dc:creator>
  <cp:lastModifiedBy>Robert Fairchild</cp:lastModifiedBy>
  <cp:revision>33</cp:revision>
  <dcterms:created xsi:type="dcterms:W3CDTF">2016-04-29T11:44:44Z</dcterms:created>
  <dcterms:modified xsi:type="dcterms:W3CDTF">2016-06-15T23:16:15Z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79;#tpl120;#67;#ppd120;#419;#zpp140;#65;#zpp120;#496;#ppd140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